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8" r:id="rId7"/>
    <p:sldId id="269" r:id="rId8"/>
    <p:sldId id="261" r:id="rId9"/>
    <p:sldId id="263" r:id="rId10"/>
    <p:sldId id="264" r:id="rId11"/>
    <p:sldId id="270" r:id="rId12"/>
    <p:sldId id="265" r:id="rId13"/>
    <p:sldId id="276" r:id="rId14"/>
    <p:sldId id="272" r:id="rId15"/>
    <p:sldId id="271" r:id="rId16"/>
    <p:sldId id="275" r:id="rId17"/>
    <p:sldId id="274" r:id="rId18"/>
    <p:sldId id="266" r:id="rId19"/>
    <p:sldId id="267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Proportion (%)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Pt>
            <c:idx val="2"/>
            <c:bubble3D val="0"/>
            <c:explosion val="23"/>
          </c:dPt>
          <c:dLbls>
            <c:dLbl>
              <c:idx val="0"/>
              <c:layout>
                <c:manualLayout>
                  <c:x val="-0.12371403227374356"/>
                  <c:y val="4.461506951381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341766306989404"/>
                  <c:y val="-0.174796667556812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Feuil1!$B$1:$D$1</c:f>
              <c:strCache>
                <c:ptCount val="3"/>
                <c:pt idx="0">
                  <c:v>TVP</c:v>
                </c:pt>
                <c:pt idx="1">
                  <c:v>EP</c:v>
                </c:pt>
                <c:pt idx="2">
                  <c:v>TVP+EP</c:v>
                </c:pt>
              </c:strCache>
            </c:strRef>
          </c:cat>
          <c:val>
            <c:numRef>
              <c:f>Feuil1!$B$2:$D$2</c:f>
              <c:numCache>
                <c:formatCode>General</c:formatCode>
                <c:ptCount val="3"/>
                <c:pt idx="0">
                  <c:v>30.97</c:v>
                </c:pt>
                <c:pt idx="1">
                  <c:v>61.95</c:v>
                </c:pt>
                <c:pt idx="2">
                  <c:v>7.08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Pourcentage %</c:v>
                </c:pt>
              </c:strCache>
            </c:strRef>
          </c:tx>
          <c:invertIfNegative val="0"/>
          <c:cat>
            <c:strRef>
              <c:f>Feuil1!$B$1:$D$1</c:f>
              <c:strCache>
                <c:ptCount val="3"/>
                <c:pt idx="0">
                  <c:v>Bilatérale</c:v>
                </c:pt>
                <c:pt idx="1">
                  <c:v>Droite</c:v>
                </c:pt>
                <c:pt idx="2">
                  <c:v>Gauche</c:v>
                </c:pt>
              </c:strCache>
            </c:strRef>
          </c:cat>
          <c:val>
            <c:numRef>
              <c:f>Feuil1!$B$2:$D$2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-1127030032"/>
        <c:axId val="-1127028944"/>
        <c:axId val="0"/>
      </c:bar3DChart>
      <c:catAx>
        <c:axId val="-11270300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-1127028944"/>
        <c:crosses val="autoZero"/>
        <c:auto val="1"/>
        <c:lblAlgn val="ctr"/>
        <c:lblOffset val="100"/>
        <c:noMultiLvlLbl val="0"/>
      </c:catAx>
      <c:valAx>
        <c:axId val="-112702894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-1127030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Pourcentage%</c:v>
                </c:pt>
              </c:strCache>
            </c:strRef>
          </c:tx>
          <c:invertIfNegative val="0"/>
          <c:cat>
            <c:strRef>
              <c:f>Feuil1!$B$1:$F$1</c:f>
              <c:strCache>
                <c:ptCount val="5"/>
                <c:pt idx="0">
                  <c:v>Gauche</c:v>
                </c:pt>
                <c:pt idx="1">
                  <c:v>Droite</c:v>
                </c:pt>
                <c:pt idx="2">
                  <c:v>Bilatérale</c:v>
                </c:pt>
                <c:pt idx="3">
                  <c:v>Membre supérieur</c:v>
                </c:pt>
                <c:pt idx="4">
                  <c:v>VCI</c:v>
                </c:pt>
              </c:strCache>
            </c:strRef>
          </c:cat>
          <c:val>
            <c:numRef>
              <c:f>Feuil1!$B$2:$F$2</c:f>
              <c:numCache>
                <c:formatCode>General</c:formatCode>
                <c:ptCount val="5"/>
                <c:pt idx="0">
                  <c:v>58.15</c:v>
                </c:pt>
                <c:pt idx="1">
                  <c:v>34.880000000000003</c:v>
                </c:pt>
                <c:pt idx="2">
                  <c:v>2.3199999999999998</c:v>
                </c:pt>
                <c:pt idx="3">
                  <c:v>2.3199999999999998</c:v>
                </c:pt>
                <c:pt idx="4">
                  <c:v>2.3199999999999998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-1127027312"/>
        <c:axId val="-1127026224"/>
        <c:axId val="0"/>
      </c:bar3DChart>
      <c:catAx>
        <c:axId val="-1127027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127026224"/>
        <c:crosses val="autoZero"/>
        <c:auto val="1"/>
        <c:lblAlgn val="ctr"/>
        <c:lblOffset val="100"/>
        <c:noMultiLvlLbl val="0"/>
      </c:catAx>
      <c:valAx>
        <c:axId val="-112702622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-11270273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Feuil1!$A$2</c:f>
              <c:strCache>
                <c:ptCount val="1"/>
                <c:pt idx="0">
                  <c:v>Pourcentage 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Feuil1!$B$1:$F$1</c:f>
              <c:strCache>
                <c:ptCount val="5"/>
                <c:pt idx="0">
                  <c:v>Sintrom</c:v>
                </c:pt>
                <c:pt idx="1">
                  <c:v>Préviscan</c:v>
                </c:pt>
                <c:pt idx="2">
                  <c:v>Coumadine</c:v>
                </c:pt>
                <c:pt idx="3">
                  <c:v>AOD</c:v>
                </c:pt>
                <c:pt idx="4">
                  <c:v>HBPM</c:v>
                </c:pt>
              </c:strCache>
            </c:strRef>
          </c:cat>
          <c:val>
            <c:numRef>
              <c:f>Feuil1!$B$2:$F$2</c:f>
              <c:numCache>
                <c:formatCode>General</c:formatCode>
                <c:ptCount val="5"/>
                <c:pt idx="0">
                  <c:v>62.83</c:v>
                </c:pt>
                <c:pt idx="1">
                  <c:v>13.27</c:v>
                </c:pt>
                <c:pt idx="2">
                  <c:v>7.96</c:v>
                </c:pt>
                <c:pt idx="3">
                  <c:v>8.85</c:v>
                </c:pt>
                <c:pt idx="4">
                  <c:v>7.09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26CE1-47B5-403F-A65A-A269A6B628A1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1303C-EFBE-431E-BCB1-7E26751C3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65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113-0DBC-4BF6-92A6-7B980F7D3085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55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6F39-100A-434E-8CC3-12B15EEE704F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76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5FC8-1406-4166-9636-8F97A2E4523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71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D02-8AF1-495D-9517-440908CD87A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56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1E41-4630-4F7D-9BCE-16F422D7B752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45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0BF1-2401-4A9D-9CC3-214466EF6CBC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13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EE6B-964C-4365-92A8-95FBBE7F1D8C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35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3B0A-7240-4EEA-9ADD-445E3F3D2819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49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CC93-20AD-4204-960C-EB4CD0276F08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36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95B9-ED3A-4354-85D8-5F51D581A7C4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89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62B-35FF-4B18-B94C-E05008EAD4D2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24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AAF8B-8C66-4A4C-91D9-81C01C17E81F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CCD31-25ED-40C7-9501-6B29D1B06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43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568952" cy="1899642"/>
          </a:xfrm>
          <a:ln w="28575">
            <a:solidFill>
              <a:srgbClr val="C00000"/>
            </a:solidFill>
            <a:prstDash val="solid"/>
          </a:ln>
        </p:spPr>
        <p:txBody>
          <a:bodyPr>
            <a:noAutofit/>
          </a:bodyPr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Maladie thromboembolique veineuse au Centre Hospitalier Universitaire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Yalgado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Ouédraogo : Bilan d’activités du registre prospectif REMAVET en période COVID-19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1541" y="3933056"/>
            <a:ext cx="8424936" cy="199377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r-FR" dirty="0" err="1" smtClean="0">
                <a:solidFill>
                  <a:schemeClr val="tx1"/>
                </a:solidFill>
              </a:rPr>
              <a:t>Thiam</a:t>
            </a:r>
            <a:r>
              <a:rPr lang="fr-FR" dirty="0" smtClean="0">
                <a:solidFill>
                  <a:schemeClr val="tx1"/>
                </a:solidFill>
              </a:rPr>
              <a:t> A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u="sng" dirty="0" smtClean="0">
                <a:solidFill>
                  <a:schemeClr val="tx1"/>
                </a:solidFill>
              </a:rPr>
              <a:t>Zingue Ouattara WBA</a:t>
            </a:r>
            <a:r>
              <a:rPr lang="fr-FR" u="sng" baseline="30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Bénon</a:t>
            </a:r>
            <a:r>
              <a:rPr lang="fr-FR" dirty="0" smtClean="0">
                <a:solidFill>
                  <a:schemeClr val="tx1"/>
                </a:solidFill>
              </a:rPr>
              <a:t> L</a:t>
            </a:r>
            <a:r>
              <a:rPr lang="fr-FR" baseline="30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Dabiré</a:t>
            </a:r>
            <a:r>
              <a:rPr lang="fr-FR" dirty="0" smtClean="0">
                <a:solidFill>
                  <a:schemeClr val="tx1"/>
                </a:solidFill>
              </a:rPr>
              <a:t> Y.E</a:t>
            </a:r>
            <a:r>
              <a:rPr lang="fr-FR" baseline="30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Bansé</a:t>
            </a:r>
            <a:r>
              <a:rPr lang="fr-FR" dirty="0" smtClean="0">
                <a:solidFill>
                  <a:schemeClr val="tx1"/>
                </a:solidFill>
              </a:rPr>
              <a:t> S</a:t>
            </a:r>
            <a:r>
              <a:rPr lang="fr-FR" baseline="30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Domlan</a:t>
            </a:r>
            <a:r>
              <a:rPr lang="fr-FR" dirty="0" smtClean="0">
                <a:solidFill>
                  <a:schemeClr val="tx1"/>
                </a:solidFill>
              </a:rPr>
              <a:t> M</a:t>
            </a:r>
            <a:r>
              <a:rPr lang="fr-FR" baseline="30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Yaméogo</a:t>
            </a:r>
            <a:r>
              <a:rPr lang="fr-FR" dirty="0" smtClean="0">
                <a:solidFill>
                  <a:schemeClr val="tx1"/>
                </a:solidFill>
              </a:rPr>
              <a:t> N.V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Kologo</a:t>
            </a:r>
            <a:r>
              <a:rPr lang="fr-FR" dirty="0" smtClean="0">
                <a:solidFill>
                  <a:schemeClr val="tx1"/>
                </a:solidFill>
              </a:rPr>
              <a:t> J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Kagambega</a:t>
            </a:r>
            <a:r>
              <a:rPr lang="fr-FR" dirty="0" smtClean="0">
                <a:solidFill>
                  <a:schemeClr val="tx1"/>
                </a:solidFill>
              </a:rPr>
              <a:t> L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,  </a:t>
            </a:r>
            <a:r>
              <a:rPr lang="fr-FR" dirty="0" err="1" smtClean="0">
                <a:solidFill>
                  <a:schemeClr val="tx1"/>
                </a:solidFill>
              </a:rPr>
              <a:t>Millogo</a:t>
            </a:r>
            <a:r>
              <a:rPr lang="fr-FR" dirty="0" smtClean="0">
                <a:solidFill>
                  <a:schemeClr val="tx1"/>
                </a:solidFill>
              </a:rPr>
              <a:t> GRC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Zabsonré</a:t>
            </a:r>
            <a:r>
              <a:rPr lang="fr-FR" dirty="0" smtClean="0">
                <a:solidFill>
                  <a:schemeClr val="tx1"/>
                </a:solidFill>
              </a:rPr>
              <a:t> P </a:t>
            </a:r>
            <a:r>
              <a:rPr lang="fr-FR" baseline="30000" dirty="0" smtClean="0">
                <a:solidFill>
                  <a:schemeClr val="tx1"/>
                </a:solidFill>
              </a:rPr>
              <a:t>1,2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fr-FR" baseline="30000" dirty="0" smtClean="0">
              <a:solidFill>
                <a:schemeClr val="tx1"/>
              </a:solidFill>
            </a:endParaRPr>
          </a:p>
          <a:p>
            <a:pPr algn="l"/>
            <a:r>
              <a:rPr lang="fr-FR" baseline="30000" dirty="0" smtClean="0">
                <a:solidFill>
                  <a:srgbClr val="002060"/>
                </a:solidFill>
              </a:rPr>
              <a:t>1</a:t>
            </a:r>
            <a:r>
              <a:rPr lang="fr-FR" dirty="0" smtClean="0">
                <a:solidFill>
                  <a:srgbClr val="002060"/>
                </a:solidFill>
              </a:rPr>
              <a:t>Unité de Formation et de Recherche en Sciences de la Santé, Université Joseph </a:t>
            </a:r>
            <a:r>
              <a:rPr lang="fr-FR" dirty="0" err="1" smtClean="0">
                <a:solidFill>
                  <a:srgbClr val="002060"/>
                </a:solidFill>
              </a:rPr>
              <a:t>Ki-Zerbo</a:t>
            </a:r>
            <a:r>
              <a:rPr lang="fr-FR" dirty="0" smtClean="0">
                <a:solidFill>
                  <a:srgbClr val="002060"/>
                </a:solidFill>
              </a:rPr>
              <a:t>,</a:t>
            </a:r>
          </a:p>
          <a:p>
            <a:pPr algn="l"/>
            <a:r>
              <a:rPr lang="fr-FR" baseline="30000" dirty="0" smtClean="0">
                <a:solidFill>
                  <a:srgbClr val="002060"/>
                </a:solidFill>
              </a:rPr>
              <a:t>2 </a:t>
            </a:r>
            <a:r>
              <a:rPr lang="fr-FR" dirty="0" smtClean="0">
                <a:solidFill>
                  <a:srgbClr val="002060"/>
                </a:solidFill>
              </a:rPr>
              <a:t>Service de cardiologie, Centre Hospitalier Universitaire </a:t>
            </a:r>
            <a:r>
              <a:rPr lang="fr-FR" dirty="0" err="1" smtClean="0">
                <a:solidFill>
                  <a:srgbClr val="002060"/>
                </a:solidFill>
              </a:rPr>
              <a:t>Yalgado</a:t>
            </a:r>
            <a:r>
              <a:rPr lang="fr-FR" dirty="0" smtClean="0">
                <a:solidFill>
                  <a:srgbClr val="002060"/>
                </a:solidFill>
              </a:rPr>
              <a:t> Ouédraogo</a:t>
            </a:r>
            <a:endParaRPr lang="fr-F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835696" y="6093652"/>
            <a:ext cx="55446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6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6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6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6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8728"/>
            <a:ext cx="1872208" cy="161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4228"/>
            <a:ext cx="1747873" cy="153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4468"/>
            <a:ext cx="1728192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4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RESULTAT 2/6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979712" y="1268760"/>
            <a:ext cx="5112568" cy="3929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dirty="0" smtClean="0"/>
              <a:t>Répartition des admissions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932040" y="5157192"/>
            <a:ext cx="4038600" cy="349499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</p:txBody>
      </p:sp>
      <p:graphicFrame>
        <p:nvGraphicFramePr>
          <p:cNvPr id="7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499815"/>
              </p:ext>
            </p:extLst>
          </p:nvPr>
        </p:nvGraphicFramePr>
        <p:xfrm>
          <a:off x="611560" y="1772816"/>
          <a:ext cx="82296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123728" y="5595337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FR" sz="2000" b="1" dirty="0" smtClean="0"/>
              <a:t>EP: 11,02% </a:t>
            </a:r>
            <a:r>
              <a:rPr lang="fr-FR" sz="2000" dirty="0" smtClean="0"/>
              <a:t>des admissions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000" b="1" dirty="0" smtClean="0"/>
              <a:t>TVP: 5,51% </a:t>
            </a:r>
            <a:r>
              <a:rPr lang="fr-FR" sz="2000" dirty="0" smtClean="0"/>
              <a:t>des admissions </a:t>
            </a:r>
            <a:endParaRPr lang="fr-FR" sz="2000" dirty="0"/>
          </a:p>
        </p:txBody>
      </p:sp>
      <p:sp>
        <p:nvSpPr>
          <p:cNvPr id="9" name="Rectangle 8"/>
          <p:cNvSpPr/>
          <p:nvPr/>
        </p:nvSpPr>
        <p:spPr>
          <a:xfrm>
            <a:off x="1871700" y="6396335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itchFamily="34" charset="0"/>
                <a:cs typeface="Arial" pitchFamily="34" charset="0"/>
              </a:rPr>
              <a:t>RESULTAT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3/6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899592" y="1196752"/>
            <a:ext cx="7200800" cy="3886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b="1" dirty="0" smtClean="0"/>
              <a:t>Localisation des embolies pulmonaires </a:t>
            </a:r>
            <a:endParaRPr lang="fr-FR" sz="24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67544" y="6093297"/>
            <a:ext cx="8219256" cy="216024"/>
          </a:xfrm>
        </p:spPr>
        <p:txBody>
          <a:bodyPr>
            <a:normAutofit fontScale="32500" lnSpcReduction="20000"/>
          </a:bodyPr>
          <a:lstStyle/>
          <a:p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980902"/>
              </p:ext>
            </p:extLst>
          </p:nvPr>
        </p:nvGraphicFramePr>
        <p:xfrm>
          <a:off x="755576" y="1772816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1835696" y="623731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73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204" y="260648"/>
            <a:ext cx="8229600" cy="922114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RESULTAT 4/6</a:t>
            </a:r>
            <a:endParaRPr lang="fr-FR" sz="54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588704" y="1124744"/>
            <a:ext cx="4575584" cy="3600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Répartition localisation des TVP</a:t>
            </a:r>
            <a:endParaRPr lang="fr-F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539552" y="6093296"/>
            <a:ext cx="8147248" cy="288031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506250"/>
              </p:ext>
            </p:extLst>
          </p:nvPr>
        </p:nvGraphicFramePr>
        <p:xfrm>
          <a:off x="467544" y="1628800"/>
          <a:ext cx="82296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835696" y="6396335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2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RESULTAT 5/6</a:t>
            </a:r>
            <a:endParaRPr lang="fr-FR" sz="5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31540" y="1638085"/>
            <a:ext cx="8208912" cy="44552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TVP était surtout de siège gauche dans près de 60% des cas. </a:t>
            </a: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Facteurs étiologiques: obésité, grossesse, post-partum, contraception hormonale, etc.</a:t>
            </a: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Comorbidités associées: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P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neumopathies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interstitielles 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     22,86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%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des cas avec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des RT-PCR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SARS-CoV-2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négatifs. </a:t>
            </a: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durée moyenne de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séjour: 10,23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jours [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0-31]</a:t>
            </a:r>
          </a:p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M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ortalité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était de 6,2%.</a:t>
            </a:r>
          </a:p>
          <a:p>
            <a:pPr>
              <a:buFont typeface="Wingdings" pitchFamily="2" charset="2"/>
              <a:buChar char="§"/>
            </a:pPr>
            <a:endParaRPr lang="fr-FR" sz="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2843808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835696" y="623731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3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RESULTAT 6/6</a:t>
            </a:r>
            <a:endParaRPr lang="fr-FR" sz="5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55576" y="1196752"/>
            <a:ext cx="8208912" cy="4320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Traitement anticoagulant à la sortie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429173"/>
              </p:ext>
            </p:extLst>
          </p:nvPr>
        </p:nvGraphicFramePr>
        <p:xfrm>
          <a:off x="755576" y="1700808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835696" y="6396335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DISCUSSION 1/3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96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La prévalence hospitalière de la MTEV avant la covid-19 était de 20,6% (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Thiam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A. OJCAR; 2017: 1-7) comparée aux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17,8%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dans notre série </a:t>
            </a: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aux données de la littérature africaine et d’ailleurs.</a:t>
            </a:r>
          </a:p>
          <a:p>
            <a:pPr lvl="2" algn="just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CHU-YO: principal centre de référence de la  </a:t>
            </a:r>
          </a:p>
          <a:p>
            <a:pPr marL="0" indent="0" algn="just">
              <a:buNone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            capitale et des régions environnantes;</a:t>
            </a:r>
          </a:p>
          <a:p>
            <a:pPr lvl="2" algn="just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Amélioration des moyens diagnostiques;</a:t>
            </a:r>
          </a:p>
          <a:p>
            <a:pPr lvl="2" algn="just">
              <a:buFont typeface="Wingdings" pitchFamily="2" charset="2"/>
              <a:buChar char="§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Pandémie à covid-19</a:t>
            </a:r>
          </a:p>
          <a:p>
            <a:pPr marL="0" indent="0" algn="just">
              <a:buNone/>
            </a:pP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Walbane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M. Maladies 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thromboemboliques veineuses au CHU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Gabriel Touré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. Thèse de Méd. FMOS. Bamako. 2015 . N°45 . 40-60p.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Mbaye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A,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Dioum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M,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Ngaidé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AA,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Diop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A,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Léyé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MCBO, Ka MM, et al. La maladie thromboembolique veineuse :  prévalence, facteurs étiologiques   et prise en charge en service   de cardiologie à Dakar au Sénégal. ESKA. 2016;68(3):47.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- Coulibaly </a:t>
            </a:r>
            <a:r>
              <a:rPr lang="pt-BR" sz="1100" dirty="0">
                <a:latin typeface="Arial" pitchFamily="34" charset="0"/>
                <a:cs typeface="Arial" pitchFamily="34" charset="0"/>
              </a:rPr>
              <a:t>S, Menta I, Diall I B, Ba O H, Diakité M, Sidibé S et </a:t>
            </a:r>
            <a:r>
              <a:rPr lang="pt-BR" sz="1100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sz="11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Maladie 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Thromboembolique Veineuse dans le Service de Cardiologie du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CHU du 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Point G à Bamako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Health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dirty="0" err="1">
                <a:latin typeface="Arial" pitchFamily="34" charset="0"/>
                <a:cs typeface="Arial" pitchFamily="34" charset="0"/>
              </a:rPr>
              <a:t>Sci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- Dis 2018; 19(2)-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Page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755576" y="3763532"/>
            <a:ext cx="5760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835696" y="6396335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6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DISCUSSION 2/3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93204" y="1268760"/>
            <a:ext cx="8229600" cy="51275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Prédominance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féminine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: ≈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62%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, comparable aux résultats de certains auteurs.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Justifiant ainsi les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principaux facteurs étiologiques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retrouvés: obésité, alitement, grossesse, post-partum; contraception hormonale, etc., bien qu’aucun facteur déclenchant ne soit retrouvé dans plus de la ½ des cas.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pPr marL="0" indent="0" algn="just">
              <a:buNone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- Bâ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SA, Badiane SB,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Diop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SN, Diouf FS,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Fall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D, Ka MM, et al.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A cross-sectional evaluation of venous thromboembolism risk and use of venous thromboembolism prophylaxis in hospitalized patients in Senegal. Archives of Cardiovascular Diseases.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oct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2011;104(10):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493‑501.</a:t>
            </a:r>
          </a:p>
          <a:p>
            <a:pPr marL="0" indent="0" algn="just">
              <a:buNone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-  Ali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AA,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Douné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N,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Youdouf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M,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Bahar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AM.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Aspects épidémiologiques, cliniques, thérapeutiques et évolutifs de l’embolie pulmonaire au CHU la Renaissance de N’Djamena (Tchad) : Étude rétrospective. Annales Africaines de médecine. 2021;14(4):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e4340-4346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. 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- Hamid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AM,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Mourtada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L,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Barake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R,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Trimech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TR,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Nay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LE, Cherif G, et al. Embolie pulmonaire aiguë chez les patients atteints de COVID-19, une étude rétrospective multicentrique. Revue des Maladies Respiratoires Actualités.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janv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 2021;13(1):146. </a:t>
            </a:r>
          </a:p>
          <a:p>
            <a:pPr marL="0" indent="0">
              <a:buNone/>
            </a:pP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8165" y="6396334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7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DISCUSSION 3/3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sz="25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2500" b="1" i="1" dirty="0" smtClean="0">
                <a:latin typeface="Arial" pitchFamily="34" charset="0"/>
                <a:cs typeface="Arial" pitchFamily="34" charset="0"/>
              </a:rPr>
              <a:t>fréquence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↗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des </a:t>
            </a:r>
            <a:r>
              <a:rPr lang="fr-FR" sz="2500" b="1" dirty="0" smtClean="0">
                <a:latin typeface="Arial" pitchFamily="34" charset="0"/>
                <a:cs typeface="Arial" pitchFamily="34" charset="0"/>
              </a:rPr>
              <a:t>pneumopathies interstitielles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, probablement post-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covid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, car existence de centres spécifiques de gestion Covid-19 faisant que nous recevons ces patients tardivement ou au stade de négativation des RT-PCR.</a:t>
            </a:r>
            <a:endParaRPr lang="fr-FR" sz="2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5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500" dirty="0" smtClean="0">
                <a:latin typeface="Arial" pitchFamily="34" charset="0"/>
                <a:cs typeface="Arial" pitchFamily="34" charset="0"/>
              </a:rPr>
              <a:t>Les données 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épidémio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-cliniques et thérapeutiques : pas trop différentes à part l’utilisation plus marquée des </a:t>
            </a:r>
            <a:r>
              <a:rPr lang="fr-FR" sz="2500" b="1" dirty="0" smtClean="0">
                <a:latin typeface="Arial" pitchFamily="34" charset="0"/>
                <a:cs typeface="Arial" pitchFamily="34" charset="0"/>
              </a:rPr>
              <a:t>AOD,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de l’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acénocoumarol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que de la 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fluindione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Remavet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500" dirty="0" err="1" smtClean="0">
                <a:latin typeface="Arial" pitchFamily="34" charset="0"/>
                <a:cs typeface="Arial" pitchFamily="34" charset="0"/>
              </a:rPr>
              <a:t>OJCar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2017)</a:t>
            </a:r>
          </a:p>
          <a:p>
            <a:pPr>
              <a:buFont typeface="Wingdings" pitchFamily="2" charset="2"/>
              <a:buChar char="§"/>
            </a:pPr>
            <a:endParaRPr lang="fr-FR" sz="25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500" dirty="0" smtClean="0">
                <a:latin typeface="Arial" pitchFamily="34" charset="0"/>
                <a:cs typeface="Arial" pitchFamily="34" charset="0"/>
              </a:rPr>
              <a:t>Létalité </a:t>
            </a:r>
            <a:r>
              <a:rPr lang="fr-FR" sz="2500" b="1" dirty="0" smtClean="0">
                <a:solidFill>
                  <a:srgbClr val="FF0000"/>
                </a:solidFill>
                <a:latin typeface="Calibri"/>
                <a:cs typeface="Calibri"/>
              </a:rPr>
              <a:t>↗</a:t>
            </a:r>
            <a:r>
              <a:rPr lang="fr-FR" sz="2500" dirty="0" smtClean="0">
                <a:latin typeface="Arial" pitchFamily="34" charset="0"/>
                <a:cs typeface="Arial" pitchFamily="34" charset="0"/>
              </a:rPr>
              <a:t> comparables aux données de la littérature. </a:t>
            </a:r>
            <a:endParaRPr lang="fr-FR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8165" y="6396334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2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La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MTEV: encore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très fréquente avec la période covid-19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avec une mortalité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élevée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Intérêt du dépistage systématique chez les patients souffrant de MTEV</a:t>
            </a: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Nécessité d’une bonne maitrise des protocoles de PEC de la covid-19 afin d’améliorer le pronostic des patients porteurs de MTEV. </a:t>
            </a: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835696" y="623731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2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 27, 28 et 29 Octobre 2021</a:t>
            </a:r>
            <a:endParaRPr lang="fr-FR" sz="1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3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2708920"/>
            <a:ext cx="8784976" cy="1143000"/>
          </a:xfrm>
        </p:spPr>
        <p:txBody>
          <a:bodyPr>
            <a:noAutofit/>
          </a:bodyPr>
          <a:lstStyle/>
          <a:p>
            <a:r>
              <a:rPr lang="fr-FR" sz="5400" b="1" dirty="0">
                <a:solidFill>
                  <a:srgbClr val="0070C0"/>
                </a:solidFill>
              </a:rPr>
              <a:t>MERCI DE VOTRE ATTENTION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0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20172" y="5011705"/>
            <a:ext cx="25202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C00000"/>
                </a:solidFill>
                <a:latin typeface="Comic Sans MS" pitchFamily="66" charset="0"/>
              </a:rPr>
              <a:t>Aucun conflit d’intérêt!</a:t>
            </a:r>
            <a:endParaRPr lang="fr-FR" sz="1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2</a:t>
            </a:fld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120172" y="4869160"/>
            <a:ext cx="2520280" cy="576063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8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INTRODUCTION 1/2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La maladie thromboembolique veineuse (MTEV):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    pathologie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fréquente et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grave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associée à une forte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morbi</a:t>
            </a:r>
            <a:r>
              <a:rPr lang="fr-FR" sz="2600" smtClean="0">
                <a:latin typeface="Arial" pitchFamily="34" charset="0"/>
                <a:cs typeface="Arial" pitchFamily="34" charset="0"/>
              </a:rPr>
              <a:t>-mortalité.</a:t>
            </a: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Problème majeur de santé publique</a:t>
            </a: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MTEV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regroupe la TVP et l’embolie pulmonaire constituant ses deux manifestations aigues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Plusieurs études réalisés dans le monde</a:t>
            </a:r>
          </a:p>
          <a:p>
            <a:pPr>
              <a:buFont typeface="Wingdings" pitchFamily="2" charset="2"/>
              <a:buChar char="§"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8172400" y="1758507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1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2/2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Mais, très peu de travaux en Afrique et surtout dans ce contexte de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la pandémie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à Covid-19.</a:t>
            </a:r>
          </a:p>
          <a:p>
            <a:pPr>
              <a:buFont typeface="Wingdings" pitchFamily="2" charset="2"/>
              <a:buChar char="§"/>
            </a:pP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D’où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l’intérêt de notre étude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9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FR" b="1" dirty="0" smtClean="0"/>
              <a:t>Déterminer </a:t>
            </a:r>
            <a:r>
              <a:rPr lang="fr-FR" b="1" dirty="0"/>
              <a:t>les caractéristiques générales, les aspects thérapeutiques et évolutifs de la MTEV dans le service de cardiologie du CHU-YO en période Covid-19.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6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METHODOLOGIE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fr-FR" sz="2600" b="1" dirty="0">
                <a:latin typeface="Arial" pitchFamily="34" charset="0"/>
                <a:cs typeface="Arial" panose="020B0604020202020204" pitchFamily="34" charset="0"/>
              </a:rPr>
              <a:t>Etude </a:t>
            </a:r>
            <a:r>
              <a:rPr lang="fr-F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transversale descriptive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, réalisée 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du 1</a:t>
            </a:r>
            <a:r>
              <a:rPr lang="fr-FR" sz="2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janvier au 31 décembre 2020 dans 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le service de cardiologie du 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CHU-YO.  </a:t>
            </a:r>
            <a:endParaRPr lang="fr-FR" sz="2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fr-FR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fr-F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Population </a:t>
            </a: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d’étude :  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es patients hospitalisés dans le service de cardiologie du CHU-YO.</a:t>
            </a: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0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METHODOLOGIE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>
                <a:latin typeface="Arial" pitchFamily="34" charset="0"/>
                <a:cs typeface="Arial" panose="020B0604020202020204" pitchFamily="34" charset="0"/>
              </a:rPr>
              <a:t>Critères </a:t>
            </a: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d’inclusion</a:t>
            </a:r>
            <a:r>
              <a:rPr lang="fr-F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hospitalisés pour MTEV dans la dite période;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MTEV confirmée par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une écho-Doppler veineuse du membre et/ou une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angioscanner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thoracique; </a:t>
            </a: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Evolution aigue de la maladie</a:t>
            </a:r>
            <a:endParaRPr lang="fr-FR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Critères de non inclusion: 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admis pour autres pathologies cardiovasculaires;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Certaines localisations de la thrombose veineuse.</a:t>
            </a:r>
            <a:endParaRPr lang="fr-F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45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METHODOLOGIE 3/3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Collecte des données: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Nous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avons utilisé la base de données du REMAVET, registre prospectif de collecte de données sur la MTEV mise en place depuis janvier 2014. </a:t>
            </a: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Considérations </a:t>
            </a: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éthiques: 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consentement éclairé 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 patients, confidentialité respectée.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3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RESULTAT 1/6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b="1" dirty="0" smtClean="0"/>
              <a:t>Au total</a:t>
            </a:r>
            <a:r>
              <a:rPr lang="fr-FR" sz="2800" dirty="0" smtClean="0"/>
              <a:t>: 113 cas colligés sur 635 admissions.</a:t>
            </a:r>
          </a:p>
          <a:p>
            <a:pPr>
              <a:buFont typeface="Wingdings" pitchFamily="2" charset="2"/>
              <a:buChar char="§"/>
            </a:pPr>
            <a:r>
              <a:rPr lang="fr-FR" sz="2800" b="1" dirty="0" smtClean="0"/>
              <a:t>Prévalence</a:t>
            </a:r>
            <a:r>
              <a:rPr lang="fr-FR" sz="2800" dirty="0" smtClean="0"/>
              <a:t> </a:t>
            </a:r>
            <a:r>
              <a:rPr lang="fr-FR" sz="2800" dirty="0"/>
              <a:t>hospitalière  </a:t>
            </a:r>
            <a:r>
              <a:rPr lang="fr-FR" sz="2800" dirty="0" smtClean="0"/>
              <a:t>     </a:t>
            </a:r>
            <a:r>
              <a:rPr lang="fr-FR" sz="2800" b="1" dirty="0" smtClean="0"/>
              <a:t>17,8</a:t>
            </a:r>
            <a:r>
              <a:rPr lang="fr-FR" sz="2800" b="1" dirty="0"/>
              <a:t>%. </a:t>
            </a:r>
            <a:endParaRPr lang="fr-FR" sz="2800" b="1" dirty="0" smtClean="0"/>
          </a:p>
          <a:p>
            <a:pPr>
              <a:buFont typeface="Wingdings" pitchFamily="2" charset="2"/>
              <a:buChar char="§"/>
            </a:pPr>
            <a:r>
              <a:rPr lang="fr-FR" sz="2800" b="1" dirty="0" smtClean="0"/>
              <a:t>Age </a:t>
            </a:r>
            <a:r>
              <a:rPr lang="fr-FR" sz="2800" b="1" dirty="0"/>
              <a:t>moyen</a:t>
            </a:r>
            <a:r>
              <a:rPr lang="fr-FR" sz="2800" dirty="0"/>
              <a:t>: </a:t>
            </a:r>
            <a:r>
              <a:rPr lang="fr-FR" sz="2800" b="1" dirty="0"/>
              <a:t>53,12</a:t>
            </a:r>
            <a:r>
              <a:rPr lang="fr-FR" sz="2800" dirty="0"/>
              <a:t> ans [16-90]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/>
              <a:t>S</a:t>
            </a:r>
            <a:r>
              <a:rPr lang="fr-FR" sz="2800" dirty="0" smtClean="0"/>
              <a:t>exe ratio (M/F) : 0,61</a:t>
            </a:r>
          </a:p>
          <a:p>
            <a:pPr marL="0" indent="0">
              <a:buNone/>
            </a:pPr>
            <a:endParaRPr lang="fr-FR" sz="2800" dirty="0" smtClean="0"/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Provenance des patients: </a:t>
            </a:r>
            <a:r>
              <a:rPr lang="fr-FR" sz="2800" dirty="0"/>
              <a:t>urgences médicales </a:t>
            </a:r>
            <a:r>
              <a:rPr lang="fr-FR" sz="2800" dirty="0" smtClean="0"/>
              <a:t>et références externes respectivement dans 35,4</a:t>
            </a:r>
            <a:r>
              <a:rPr lang="fr-FR" sz="2800" dirty="0"/>
              <a:t>% </a:t>
            </a:r>
            <a:r>
              <a:rPr lang="fr-FR" sz="2800" dirty="0" smtClean="0"/>
              <a:t>et 27,43% des </a:t>
            </a:r>
            <a:r>
              <a:rPr lang="fr-FR" sz="2800" dirty="0"/>
              <a:t>cas. </a:t>
            </a:r>
            <a:endParaRPr lang="fr-FR" sz="2800" b="1" dirty="0"/>
          </a:p>
        </p:txBody>
      </p:sp>
      <p:sp>
        <p:nvSpPr>
          <p:cNvPr id="4" name="Flèche droite 3"/>
          <p:cNvSpPr/>
          <p:nvPr/>
        </p:nvSpPr>
        <p:spPr>
          <a:xfrm>
            <a:off x="4433455" y="234888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35696" y="623731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7 </a:t>
            </a:r>
            <a:r>
              <a:rPr lang="fr-FR" sz="1400" b="1" baseline="300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èmes</a:t>
            </a:r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  Journées Scientifiques de la SOCARB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Bobo-Dioulasso, les 27, 28 et 29 Octobre 2021</a:t>
            </a:r>
            <a:endParaRPr lang="fr-FR" sz="14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CD31-25ED-40C7-9501-6B29D1B062B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9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4995</TotalTime>
  <Words>1184</Words>
  <Application>Microsoft Office PowerPoint</Application>
  <PresentationFormat>Affichage à l'écran (4:3)</PresentationFormat>
  <Paragraphs>169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Comic Sans MS</vt:lpstr>
      <vt:lpstr>Georgia</vt:lpstr>
      <vt:lpstr>Wingdings</vt:lpstr>
      <vt:lpstr>Thème Office</vt:lpstr>
      <vt:lpstr>Maladie thromboembolique veineuse au Centre Hospitalier Universitaire Yalgado Ouédraogo : Bilan d’activités du registre prospectif REMAVET en période COVID-19</vt:lpstr>
      <vt:lpstr>PLAN</vt:lpstr>
      <vt:lpstr>INTRODUCTION 1/2</vt:lpstr>
      <vt:lpstr>INTRODUCTION 2/2</vt:lpstr>
      <vt:lpstr>OBJECTIF</vt:lpstr>
      <vt:lpstr>METHODOLOGIE 1/3</vt:lpstr>
      <vt:lpstr>METHODOLOGIE 2/3</vt:lpstr>
      <vt:lpstr>METHODOLOGIE 3/3</vt:lpstr>
      <vt:lpstr>RESULTAT 1/6</vt:lpstr>
      <vt:lpstr>RESULTAT 2/6</vt:lpstr>
      <vt:lpstr>RESULTAT 3/6</vt:lpstr>
      <vt:lpstr>RESULTAT 4/6</vt:lpstr>
      <vt:lpstr>RESULTAT 5/6</vt:lpstr>
      <vt:lpstr>RESULTAT 6/6</vt:lpstr>
      <vt:lpstr>DISCUSSION 1/3</vt:lpstr>
      <vt:lpstr>DISCUSSION 2/3</vt:lpstr>
      <vt:lpstr>DISCUSSION 3/3</vt:lpstr>
      <vt:lpstr>CONCLUSION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Maladie thrombo-embolique veineuse au Centre Hospitalier Universitaire Yalgado Ouédraogo : Bilan d’activités du registre prospectif REMAVET en période COVID-19</dc:title>
  <dc:creator>Zingue</dc:creator>
  <cp:lastModifiedBy>hp</cp:lastModifiedBy>
  <cp:revision>81</cp:revision>
  <dcterms:created xsi:type="dcterms:W3CDTF">2021-10-22T19:39:08Z</dcterms:created>
  <dcterms:modified xsi:type="dcterms:W3CDTF">2021-10-28T12:42:49Z</dcterms:modified>
</cp:coreProperties>
</file>